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6" r:id="rId7"/>
    <p:sldId id="273" r:id="rId8"/>
    <p:sldId id="274" r:id="rId9"/>
    <p:sldId id="275" r:id="rId10"/>
    <p:sldId id="260" r:id="rId11"/>
    <p:sldId id="272" r:id="rId12"/>
    <p:sldId id="278" r:id="rId13"/>
    <p:sldId id="277" r:id="rId14"/>
    <p:sldId id="279" r:id="rId15"/>
    <p:sldId id="276"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26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364944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58597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313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369755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812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2722012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298284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345230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195112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19898-92EC-4BF8-B4B4-3326DFCFC4DE}"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270920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D19898-92EC-4BF8-B4B4-3326DFCFC4DE}"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34137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D19898-92EC-4BF8-B4B4-3326DFCFC4DE}"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281101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D19898-92EC-4BF8-B4B4-3326DFCFC4DE}"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134782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19898-92EC-4BF8-B4B4-3326DFCFC4DE}"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191810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D19898-92EC-4BF8-B4B4-3326DFCFC4DE}"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264499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19898-92EC-4BF8-B4B4-3326DFCFC4DE}"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0E270-D088-4BCB-8AD0-6738902F6891}" type="slidenum">
              <a:rPr lang="en-US" smtClean="0"/>
              <a:t>‹#›</a:t>
            </a:fld>
            <a:endParaRPr lang="en-US"/>
          </a:p>
        </p:txBody>
      </p:sp>
    </p:spTree>
    <p:extLst>
      <p:ext uri="{BB962C8B-B14F-4D97-AF65-F5344CB8AC3E}">
        <p14:creationId xmlns:p14="http://schemas.microsoft.com/office/powerpoint/2010/main" val="3432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D19898-92EC-4BF8-B4B4-3326DFCFC4DE}" type="datetimeFigureOut">
              <a:rPr lang="en-US" smtClean="0"/>
              <a:t>8/4/2021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F00E270-D088-4BCB-8AD0-6738902F6891}" type="slidenum">
              <a:rPr lang="en-US" smtClean="0"/>
              <a:t>‹#›</a:t>
            </a:fld>
            <a:endParaRPr lang="en-US"/>
          </a:p>
        </p:txBody>
      </p:sp>
    </p:spTree>
    <p:extLst>
      <p:ext uri="{BB962C8B-B14F-4D97-AF65-F5344CB8AC3E}">
        <p14:creationId xmlns:p14="http://schemas.microsoft.com/office/powerpoint/2010/main" val="2666650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rm sewers 5-14-10 001.jpg"/>
          <p:cNvPicPr>
            <a:picLocks noChangeAspect="1"/>
          </p:cNvPicPr>
          <p:nvPr/>
        </p:nvPicPr>
        <p:blipFill>
          <a:blip r:embed="rId2" cstate="print"/>
          <a:stretch>
            <a:fillRect/>
          </a:stretch>
        </p:blipFill>
        <p:spPr>
          <a:xfrm>
            <a:off x="760984" y="2618553"/>
            <a:ext cx="3539359" cy="2654519"/>
          </a:xfrm>
          <a:prstGeom prst="rect">
            <a:avLst/>
          </a:prstGeom>
        </p:spPr>
      </p:pic>
      <p:pic>
        <p:nvPicPr>
          <p:cNvPr id="5" name="Picture 4" descr="stormdrain.jpg"/>
          <p:cNvPicPr>
            <a:picLocks noChangeAspect="1"/>
          </p:cNvPicPr>
          <p:nvPr/>
        </p:nvPicPr>
        <p:blipFill>
          <a:blip r:embed="rId3" cstate="print"/>
          <a:stretch>
            <a:fillRect/>
          </a:stretch>
        </p:blipFill>
        <p:spPr>
          <a:xfrm>
            <a:off x="4817382" y="2493661"/>
            <a:ext cx="3177519" cy="2383139"/>
          </a:xfrm>
          <a:prstGeom prst="rect">
            <a:avLst/>
          </a:prstGeom>
        </p:spPr>
      </p:pic>
      <p:pic>
        <p:nvPicPr>
          <p:cNvPr id="6" name="Picture 5" descr="th.jpg"/>
          <p:cNvPicPr>
            <a:picLocks noChangeAspect="1"/>
          </p:cNvPicPr>
          <p:nvPr/>
        </p:nvPicPr>
        <p:blipFill>
          <a:blip r:embed="rId4"/>
          <a:stretch>
            <a:fillRect/>
          </a:stretch>
        </p:blipFill>
        <p:spPr>
          <a:xfrm>
            <a:off x="760984" y="4524703"/>
            <a:ext cx="2895600" cy="2171700"/>
          </a:xfrm>
          <a:prstGeom prst="rect">
            <a:avLst/>
          </a:prstGeom>
        </p:spPr>
      </p:pic>
      <p:pic>
        <p:nvPicPr>
          <p:cNvPr id="7" name="Picture 6" descr="th2.jpg"/>
          <p:cNvPicPr>
            <a:picLocks noChangeAspect="1"/>
          </p:cNvPicPr>
          <p:nvPr/>
        </p:nvPicPr>
        <p:blipFill>
          <a:blip r:embed="rId5"/>
          <a:stretch>
            <a:fillRect/>
          </a:stretch>
        </p:blipFill>
        <p:spPr>
          <a:xfrm>
            <a:off x="4066065" y="4546218"/>
            <a:ext cx="2754922" cy="2069551"/>
          </a:xfrm>
          <a:prstGeom prst="rect">
            <a:avLst/>
          </a:prstGeom>
        </p:spPr>
      </p:pic>
      <p:sp>
        <p:nvSpPr>
          <p:cNvPr id="8" name="Title 1">
            <a:extLst>
              <a:ext uri="{FF2B5EF4-FFF2-40B4-BE49-F238E27FC236}">
                <a16:creationId xmlns:a16="http://schemas.microsoft.com/office/drawing/2014/main" id="{2D4F7ECB-CD74-46F1-9691-3E04DB404CD1}"/>
              </a:ext>
            </a:extLst>
          </p:cNvPr>
          <p:cNvSpPr>
            <a:spLocks noGrp="1"/>
          </p:cNvSpPr>
          <p:nvPr>
            <p:ph type="title"/>
          </p:nvPr>
        </p:nvSpPr>
        <p:spPr>
          <a:xfrm>
            <a:off x="457200" y="228600"/>
            <a:ext cx="8229600" cy="3886200"/>
          </a:xfrm>
        </p:spPr>
        <p:txBody>
          <a:bodyPr>
            <a:noAutofit/>
          </a:bodyPr>
          <a:lstStyle/>
          <a:p>
            <a:r>
              <a:rPr lang="en-US" sz="7200" dirty="0">
                <a:latin typeface="Arial Black" pitchFamily="34" charset="0"/>
              </a:rPr>
              <a:t>What are </a:t>
            </a:r>
            <a:br>
              <a:rPr lang="en-US" sz="7200" dirty="0">
                <a:latin typeface="Arial Black" pitchFamily="34" charset="0"/>
              </a:rPr>
            </a:br>
            <a:r>
              <a:rPr lang="en-US" sz="7200" dirty="0">
                <a:latin typeface="Arial Black" pitchFamily="34" charset="0"/>
              </a:rPr>
              <a:t>these called?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age1.slideserve.com/2534994/what-we-c-an-d-o-storm-drain-stenciling-n.jpg"/>
          <p:cNvPicPr>
            <a:picLocks noChangeAspect="1" noChangeArrowheads="1"/>
          </p:cNvPicPr>
          <p:nvPr/>
        </p:nvPicPr>
        <p:blipFill>
          <a:blip r:embed="rId2"/>
          <a:srcRect/>
          <a:stretch>
            <a:fillRect/>
          </a:stretch>
        </p:blipFill>
        <p:spPr bwMode="auto">
          <a:xfrm>
            <a:off x="0" y="0"/>
            <a:ext cx="9296400"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3A0AC1-00A5-4EB1-A4F6-7E21324A6463}"/>
              </a:ext>
            </a:extLst>
          </p:cNvPr>
          <p:cNvSpPr>
            <a:spLocks noGrp="1"/>
          </p:cNvSpPr>
          <p:nvPr>
            <p:ph type="title"/>
          </p:nvPr>
        </p:nvSpPr>
        <p:spPr>
          <a:xfrm>
            <a:off x="591474" y="381000"/>
            <a:ext cx="6347713" cy="685800"/>
          </a:xfrm>
        </p:spPr>
        <p:txBody>
          <a:bodyPr/>
          <a:lstStyle/>
          <a:p>
            <a:r>
              <a:rPr lang="en-US" b="1" dirty="0">
                <a:solidFill>
                  <a:schemeClr val="tx1"/>
                </a:solidFill>
              </a:rPr>
              <a:t>How to mark a storm drain</a:t>
            </a:r>
          </a:p>
        </p:txBody>
      </p:sp>
      <p:pic>
        <p:nvPicPr>
          <p:cNvPr id="6" name="image3.jpeg">
            <a:extLst>
              <a:ext uri="{FF2B5EF4-FFF2-40B4-BE49-F238E27FC236}">
                <a16:creationId xmlns:a16="http://schemas.microsoft.com/office/drawing/2014/main" id="{45BE618F-9FEE-445F-83E2-B8A64E9DDFA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34" t="2354" r="51767" b="49776"/>
          <a:stretch/>
        </p:blipFill>
        <p:spPr bwMode="auto">
          <a:xfrm>
            <a:off x="456931" y="1371600"/>
            <a:ext cx="304800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5538598-9CDE-4840-BFA4-64F7E84EC9CA}"/>
              </a:ext>
            </a:extLst>
          </p:cNvPr>
          <p:cNvSpPr txBox="1"/>
          <p:nvPr/>
        </p:nvSpPr>
        <p:spPr>
          <a:xfrm>
            <a:off x="3441870" y="1363717"/>
            <a:ext cx="3505200" cy="4401205"/>
          </a:xfrm>
          <a:prstGeom prst="rect">
            <a:avLst/>
          </a:prstGeom>
          <a:noFill/>
        </p:spPr>
        <p:txBody>
          <a:bodyPr wrap="square" rtlCol="0">
            <a:spAutoFit/>
          </a:bodyPr>
          <a:lstStyle/>
          <a:p>
            <a:r>
              <a:rPr lang="en-US" sz="2000" dirty="0"/>
              <a:t>Step 1: Determine the location where you will paint the stenciled message. Public Works wants the stenciling to be on the storm drain structure and visible, similar to where the blue box is in the image to the right.</a:t>
            </a:r>
          </a:p>
          <a:p>
            <a:endParaRPr lang="en-US" sz="2000" dirty="0"/>
          </a:p>
          <a:p>
            <a:r>
              <a:rPr lang="en-US" sz="2000" dirty="0"/>
              <a:t>Step 2: Use the wire brush to remove any dirt or scum from the desired stenciling spot by scrubbing briskly.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3A0AC1-00A5-4EB1-A4F6-7E21324A6463}"/>
              </a:ext>
            </a:extLst>
          </p:cNvPr>
          <p:cNvSpPr>
            <a:spLocks noGrp="1"/>
          </p:cNvSpPr>
          <p:nvPr>
            <p:ph type="title"/>
          </p:nvPr>
        </p:nvSpPr>
        <p:spPr>
          <a:xfrm>
            <a:off x="419100" y="355342"/>
            <a:ext cx="8305800" cy="685800"/>
          </a:xfrm>
        </p:spPr>
        <p:txBody>
          <a:bodyPr>
            <a:normAutofit fontScale="90000"/>
          </a:bodyPr>
          <a:lstStyle/>
          <a:p>
            <a:r>
              <a:rPr lang="en-US" b="1" dirty="0">
                <a:solidFill>
                  <a:schemeClr val="tx1"/>
                </a:solidFill>
              </a:rPr>
              <a:t>How to mark a storm drain – continued</a:t>
            </a:r>
          </a:p>
        </p:txBody>
      </p:sp>
      <p:pic>
        <p:nvPicPr>
          <p:cNvPr id="8" name="image3.jpeg">
            <a:extLst>
              <a:ext uri="{FF2B5EF4-FFF2-40B4-BE49-F238E27FC236}">
                <a16:creationId xmlns:a16="http://schemas.microsoft.com/office/drawing/2014/main" id="{2D25B513-4CE9-493F-ACD3-70425145C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1" t="51459" r="53190" b="2696"/>
          <a:stretch/>
        </p:blipFill>
        <p:spPr bwMode="auto">
          <a:xfrm>
            <a:off x="609600" y="1143000"/>
            <a:ext cx="320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E7CD7F0-8D3B-4B71-8BDC-B26B7CE7AC04}"/>
              </a:ext>
            </a:extLst>
          </p:cNvPr>
          <p:cNvSpPr txBox="1"/>
          <p:nvPr/>
        </p:nvSpPr>
        <p:spPr>
          <a:xfrm>
            <a:off x="3962400" y="1143000"/>
            <a:ext cx="3810000" cy="5016758"/>
          </a:xfrm>
          <a:prstGeom prst="rect">
            <a:avLst/>
          </a:prstGeom>
          <a:noFill/>
        </p:spPr>
        <p:txBody>
          <a:bodyPr wrap="square" rtlCol="0">
            <a:spAutoFit/>
          </a:bodyPr>
          <a:lstStyle/>
          <a:p>
            <a:endParaRPr lang="en-US" sz="2000" dirty="0"/>
          </a:p>
          <a:p>
            <a:r>
              <a:rPr lang="en-US" sz="2000" dirty="0"/>
              <a:t>Step 3: Use the whisk broom to sweep away any other loose dirt or debris.</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Step 4: Place the stencil on the prepared area. Secure the stencil in place using the duct tape provided. Be careful not to move the stencil once in place.</a:t>
            </a:r>
          </a:p>
        </p:txBody>
      </p:sp>
    </p:spTree>
    <p:extLst>
      <p:ext uri="{BB962C8B-B14F-4D97-AF65-F5344CB8AC3E}">
        <p14:creationId xmlns:p14="http://schemas.microsoft.com/office/powerpoint/2010/main" val="4207010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3A0AC1-00A5-4EB1-A4F6-7E21324A6463}"/>
              </a:ext>
            </a:extLst>
          </p:cNvPr>
          <p:cNvSpPr>
            <a:spLocks noGrp="1"/>
          </p:cNvSpPr>
          <p:nvPr>
            <p:ph type="title"/>
          </p:nvPr>
        </p:nvSpPr>
        <p:spPr>
          <a:xfrm>
            <a:off x="419100" y="355342"/>
            <a:ext cx="8305800" cy="685800"/>
          </a:xfrm>
        </p:spPr>
        <p:txBody>
          <a:bodyPr>
            <a:normAutofit fontScale="90000"/>
          </a:bodyPr>
          <a:lstStyle/>
          <a:p>
            <a:r>
              <a:rPr lang="en-US" b="1" dirty="0">
                <a:solidFill>
                  <a:schemeClr val="tx1"/>
                </a:solidFill>
              </a:rPr>
              <a:t>How to mark a storm drain – continued</a:t>
            </a:r>
          </a:p>
        </p:txBody>
      </p:sp>
      <p:sp>
        <p:nvSpPr>
          <p:cNvPr id="3" name="TextBox 2">
            <a:extLst>
              <a:ext uri="{FF2B5EF4-FFF2-40B4-BE49-F238E27FC236}">
                <a16:creationId xmlns:a16="http://schemas.microsoft.com/office/drawing/2014/main" id="{BE7CD7F0-8D3B-4B71-8BDC-B26B7CE7AC04}"/>
              </a:ext>
            </a:extLst>
          </p:cNvPr>
          <p:cNvSpPr txBox="1"/>
          <p:nvPr/>
        </p:nvSpPr>
        <p:spPr>
          <a:xfrm>
            <a:off x="3733800" y="1143000"/>
            <a:ext cx="3733800" cy="5078313"/>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rPr>
              <a:t>Step 5: </a:t>
            </a:r>
            <a:r>
              <a:rPr lang="en-US" sz="1800" dirty="0">
                <a:effectLst/>
                <a:latin typeface="Calibri" panose="020F0502020204030204" pitchFamily="34" charset="0"/>
                <a:ea typeface="Calibri" panose="020F0502020204030204" pitchFamily="34" charset="0"/>
              </a:rPr>
              <a:t>Using the cardboard provided by your group, create a barrier around the stencil to prevent over-spray.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Step 6: W</a:t>
            </a:r>
            <a:r>
              <a:rPr lang="en-US" sz="1800" dirty="0">
                <a:effectLst/>
                <a:latin typeface="Calibri" panose="020F0502020204030204" pitchFamily="34" charset="0"/>
                <a:ea typeface="Calibri" panose="020F0502020204030204" pitchFamily="34" charset="0"/>
              </a:rPr>
              <a:t>ear disposable gloves provided. Shake the spray paint can for at least one minute after rattle is heard (and occasionally during use). Invert can and hold approximately 5 inches above surface to be marked, pressing </a:t>
            </a:r>
            <a:r>
              <a:rPr lang="en-US" sz="1800" dirty="0" err="1">
                <a:effectLst/>
                <a:latin typeface="Calibri" panose="020F0502020204030204" pitchFamily="34" charset="0"/>
                <a:ea typeface="Calibri" panose="020F0502020204030204" pitchFamily="34" charset="0"/>
              </a:rPr>
              <a:t>sprayhead</a:t>
            </a:r>
            <a:r>
              <a:rPr lang="en-US" sz="1800" dirty="0">
                <a:effectLst/>
                <a:latin typeface="Calibri" panose="020F0502020204030204" pitchFamily="34" charset="0"/>
                <a:ea typeface="Calibri" panose="020F0502020204030204" pitchFamily="34" charset="0"/>
              </a:rPr>
              <a:t> to the side to begin marking. In a series of wide sweeping motions, spray one line at a time using a side to side motion until letters are uniformly covered. Do not spray too much—paint will run under stencil, making the works unreadable.</a:t>
            </a:r>
          </a:p>
        </p:txBody>
      </p:sp>
      <p:pic>
        <p:nvPicPr>
          <p:cNvPr id="9" name="image3.jpeg">
            <a:extLst>
              <a:ext uri="{FF2B5EF4-FFF2-40B4-BE49-F238E27FC236}">
                <a16:creationId xmlns:a16="http://schemas.microsoft.com/office/drawing/2014/main" id="{53D59AF7-0C4F-44D4-9389-8931025244E2}"/>
              </a:ext>
            </a:extLst>
          </p:cNvPr>
          <p:cNvPicPr/>
          <p:nvPr/>
        </p:nvPicPr>
        <p:blipFill rotWithShape="1">
          <a:blip r:embed="rId2" cstate="print"/>
          <a:srcRect l="52159" t="2866" r="6812" b="50000"/>
          <a:stretch/>
        </p:blipFill>
        <p:spPr>
          <a:xfrm>
            <a:off x="419100" y="1143000"/>
            <a:ext cx="3314700" cy="4953000"/>
          </a:xfrm>
          <a:prstGeom prst="rect">
            <a:avLst/>
          </a:prstGeom>
        </p:spPr>
      </p:pic>
    </p:spTree>
    <p:extLst>
      <p:ext uri="{BB962C8B-B14F-4D97-AF65-F5344CB8AC3E}">
        <p14:creationId xmlns:p14="http://schemas.microsoft.com/office/powerpoint/2010/main" val="186869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3A0AC1-00A5-4EB1-A4F6-7E21324A6463}"/>
              </a:ext>
            </a:extLst>
          </p:cNvPr>
          <p:cNvSpPr>
            <a:spLocks noGrp="1"/>
          </p:cNvSpPr>
          <p:nvPr>
            <p:ph type="title"/>
          </p:nvPr>
        </p:nvSpPr>
        <p:spPr>
          <a:xfrm>
            <a:off x="419100" y="355342"/>
            <a:ext cx="8305800" cy="685800"/>
          </a:xfrm>
        </p:spPr>
        <p:txBody>
          <a:bodyPr>
            <a:normAutofit fontScale="90000"/>
          </a:bodyPr>
          <a:lstStyle/>
          <a:p>
            <a:r>
              <a:rPr lang="en-US" b="1" dirty="0">
                <a:solidFill>
                  <a:schemeClr val="tx1"/>
                </a:solidFill>
              </a:rPr>
              <a:t>How to mark a storm drain – continued</a:t>
            </a:r>
          </a:p>
        </p:txBody>
      </p:sp>
      <p:sp>
        <p:nvSpPr>
          <p:cNvPr id="3" name="TextBox 2">
            <a:extLst>
              <a:ext uri="{FF2B5EF4-FFF2-40B4-BE49-F238E27FC236}">
                <a16:creationId xmlns:a16="http://schemas.microsoft.com/office/drawing/2014/main" id="{BE7CD7F0-8D3B-4B71-8BDC-B26B7CE7AC04}"/>
              </a:ext>
            </a:extLst>
          </p:cNvPr>
          <p:cNvSpPr txBox="1"/>
          <p:nvPr/>
        </p:nvSpPr>
        <p:spPr>
          <a:xfrm>
            <a:off x="3810000" y="1074509"/>
            <a:ext cx="3505200" cy="4708981"/>
          </a:xfrm>
          <a:prstGeom prst="rect">
            <a:avLst/>
          </a:prstGeom>
          <a:noFill/>
        </p:spPr>
        <p:txBody>
          <a:bodyPr wrap="square" rtlCol="0">
            <a:spAutoFit/>
          </a:bodyPr>
          <a:lstStyle/>
          <a:p>
            <a:r>
              <a:rPr lang="en-US" sz="2000" dirty="0"/>
              <a:t>Step 7: When finished, carefully remove the duct tape and lift the stencil up off the street. Do not leave or remove the traffic cones until the paint is completely dry. Use the cloth rag provided to wipe the wet paint off of the stencil, or wait for paint to dry and gently roll the stencils to chip off the paint. Make sure all stenciling kit materials are accounted for and back in the kit. </a:t>
            </a:r>
          </a:p>
        </p:txBody>
      </p:sp>
      <p:pic>
        <p:nvPicPr>
          <p:cNvPr id="6" name="image3.jpeg">
            <a:extLst>
              <a:ext uri="{FF2B5EF4-FFF2-40B4-BE49-F238E27FC236}">
                <a16:creationId xmlns:a16="http://schemas.microsoft.com/office/drawing/2014/main" id="{0F35E09D-538A-4A3C-9283-34D408D122E4}"/>
              </a:ext>
            </a:extLst>
          </p:cNvPr>
          <p:cNvPicPr/>
          <p:nvPr/>
        </p:nvPicPr>
        <p:blipFill rotWithShape="1">
          <a:blip r:embed="rId2" cstate="print"/>
          <a:srcRect l="51615" t="50998" r="7303" b="2640"/>
          <a:stretch/>
        </p:blipFill>
        <p:spPr>
          <a:xfrm>
            <a:off x="304800" y="990600"/>
            <a:ext cx="3505200" cy="5264021"/>
          </a:xfrm>
          <a:prstGeom prst="rect">
            <a:avLst/>
          </a:prstGeom>
        </p:spPr>
      </p:pic>
    </p:spTree>
    <p:extLst>
      <p:ext uri="{BB962C8B-B14F-4D97-AF65-F5344CB8AC3E}">
        <p14:creationId xmlns:p14="http://schemas.microsoft.com/office/powerpoint/2010/main" val="134169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6781800" cy="5029199"/>
          </a:xfrm>
        </p:spPr>
        <p:txBody>
          <a:bodyPr>
            <a:normAutofit fontScale="25000" lnSpcReduction="20000"/>
          </a:bodyPr>
          <a:lstStyle/>
          <a:p>
            <a:r>
              <a:rPr lang="en-US" sz="11200" dirty="0"/>
              <a:t>Wear your safety vest the entire time you are at the event</a:t>
            </a:r>
          </a:p>
          <a:p>
            <a:r>
              <a:rPr lang="en-US" sz="11200" dirty="0"/>
              <a:t>Make sure you have all the right tools</a:t>
            </a:r>
          </a:p>
          <a:p>
            <a:r>
              <a:rPr lang="en-US" sz="11200" b="1" dirty="0"/>
              <a:t>DO NOT </a:t>
            </a:r>
            <a:r>
              <a:rPr lang="en-US" sz="11200" dirty="0"/>
              <a:t>stencil near parked cars or other private property that may be damaged by the paint. </a:t>
            </a:r>
          </a:p>
          <a:p>
            <a:r>
              <a:rPr lang="en-US" sz="11200" dirty="0"/>
              <a:t>Remember, each stenciling group should include a minimum of 3 people. One person to watch traffic and at least two people to stencil.</a:t>
            </a:r>
          </a:p>
          <a:p>
            <a:r>
              <a:rPr lang="en-US" sz="11200" dirty="0"/>
              <a:t>Once finished, make sure all stenciling kit materials are accounted for and back in the kit. </a:t>
            </a:r>
          </a:p>
        </p:txBody>
      </p:sp>
      <p:sp>
        <p:nvSpPr>
          <p:cNvPr id="2" name="TextBox 1">
            <a:extLst>
              <a:ext uri="{FF2B5EF4-FFF2-40B4-BE49-F238E27FC236}">
                <a16:creationId xmlns:a16="http://schemas.microsoft.com/office/drawing/2014/main" id="{7687B26C-59F8-479A-821C-321296D60B0B}"/>
              </a:ext>
            </a:extLst>
          </p:cNvPr>
          <p:cNvSpPr txBox="1"/>
          <p:nvPr/>
        </p:nvSpPr>
        <p:spPr>
          <a:xfrm>
            <a:off x="762000" y="533400"/>
            <a:ext cx="6248400" cy="646331"/>
          </a:xfrm>
          <a:prstGeom prst="rect">
            <a:avLst/>
          </a:prstGeom>
          <a:noFill/>
        </p:spPr>
        <p:txBody>
          <a:bodyPr wrap="square" rtlCol="0">
            <a:spAutoFit/>
          </a:bodyPr>
          <a:lstStyle/>
          <a:p>
            <a:r>
              <a:rPr lang="en-US" sz="3600" b="1" dirty="0"/>
              <a:t>Other things to remember! </a:t>
            </a:r>
          </a:p>
        </p:txBody>
      </p:sp>
    </p:spTree>
    <p:extLst>
      <p:ext uri="{BB962C8B-B14F-4D97-AF65-F5344CB8AC3E}">
        <p14:creationId xmlns:p14="http://schemas.microsoft.com/office/powerpoint/2010/main" val="261545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7B26C-59F8-479A-821C-321296D60B0B}"/>
              </a:ext>
            </a:extLst>
          </p:cNvPr>
          <p:cNvSpPr txBox="1"/>
          <p:nvPr/>
        </p:nvSpPr>
        <p:spPr>
          <a:xfrm>
            <a:off x="1732893" y="533400"/>
            <a:ext cx="3962400" cy="3416320"/>
          </a:xfrm>
          <a:prstGeom prst="rect">
            <a:avLst/>
          </a:prstGeom>
          <a:noFill/>
        </p:spPr>
        <p:txBody>
          <a:bodyPr wrap="square" rtlCol="0">
            <a:spAutoFit/>
          </a:bodyPr>
          <a:lstStyle/>
          <a:p>
            <a:pPr algn="ctr"/>
            <a:r>
              <a:rPr lang="en-US" sz="3600" b="1" dirty="0"/>
              <a:t>Have fun and thank you for helping to keep our rivers and streams healthy and clean.</a:t>
            </a:r>
          </a:p>
        </p:txBody>
      </p:sp>
      <p:pic>
        <p:nvPicPr>
          <p:cNvPr id="6" name="Picture 5" descr="DRBA LOGO white.jpg">
            <a:extLst>
              <a:ext uri="{FF2B5EF4-FFF2-40B4-BE49-F238E27FC236}">
                <a16:creationId xmlns:a16="http://schemas.microsoft.com/office/drawing/2014/main" id="{2A904AFE-4260-40C4-84A2-7AD73A6EC21E}"/>
              </a:ext>
            </a:extLst>
          </p:cNvPr>
          <p:cNvPicPr>
            <a:picLocks noChangeAspect="1"/>
          </p:cNvPicPr>
          <p:nvPr/>
        </p:nvPicPr>
        <p:blipFill>
          <a:blip r:embed="rId2" cstate="print"/>
          <a:stretch>
            <a:fillRect/>
          </a:stretch>
        </p:blipFill>
        <p:spPr>
          <a:xfrm>
            <a:off x="2971800" y="4267200"/>
            <a:ext cx="1752600" cy="1167705"/>
          </a:xfrm>
          <a:prstGeom prst="rect">
            <a:avLst/>
          </a:prstGeom>
        </p:spPr>
      </p:pic>
    </p:spTree>
    <p:extLst>
      <p:ext uri="{BB962C8B-B14F-4D97-AF65-F5344CB8AC3E}">
        <p14:creationId xmlns:p14="http://schemas.microsoft.com/office/powerpoint/2010/main" val="374250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6705600" cy="4114799"/>
          </a:xfrm>
        </p:spPr>
        <p:txBody>
          <a:bodyPr>
            <a:noAutofit/>
          </a:bodyPr>
          <a:lstStyle/>
          <a:p>
            <a:pPr algn="ctr"/>
            <a:r>
              <a:rPr lang="en-US" sz="9600" dirty="0">
                <a:latin typeface="Arial Black" pitchFamily="34" charset="0"/>
              </a:rPr>
              <a:t>STORM</a:t>
            </a:r>
            <a:br>
              <a:rPr lang="en-US" sz="9600" dirty="0">
                <a:latin typeface="Arial Black" pitchFamily="34" charset="0"/>
              </a:rPr>
            </a:br>
            <a:r>
              <a:rPr lang="en-US" sz="9600" dirty="0">
                <a:latin typeface="Arial Black" pitchFamily="34" charset="0"/>
              </a:rPr>
              <a:t>DRAINS!</a:t>
            </a:r>
          </a:p>
        </p:txBody>
      </p:sp>
      <p:pic>
        <p:nvPicPr>
          <p:cNvPr id="4" name="Picture 3" descr="DRBA LOGO white.jpg"/>
          <p:cNvPicPr>
            <a:picLocks noChangeAspect="1"/>
          </p:cNvPicPr>
          <p:nvPr/>
        </p:nvPicPr>
        <p:blipFill>
          <a:blip r:embed="rId2" cstate="print"/>
          <a:stretch>
            <a:fillRect/>
          </a:stretch>
        </p:blipFill>
        <p:spPr>
          <a:xfrm>
            <a:off x="3162300" y="4876800"/>
            <a:ext cx="1752600" cy="11677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1.slideserve.com/2534994/where-do-storm-drains-lead-n.jpg"/>
          <p:cNvPicPr>
            <a:picLocks noChangeAspect="1" noChangeArrowheads="1"/>
          </p:cNvPicPr>
          <p:nvPr/>
        </p:nvPicPr>
        <p:blipFill rotWithShape="1">
          <a:blip r:embed="rId2"/>
          <a:srcRect l="43698" t="47271" r="6824"/>
          <a:stretch/>
        </p:blipFill>
        <p:spPr bwMode="auto">
          <a:xfrm>
            <a:off x="1828800" y="3962400"/>
            <a:ext cx="3622746" cy="2895600"/>
          </a:xfrm>
          <a:prstGeom prst="rect">
            <a:avLst/>
          </a:prstGeom>
          <a:noFill/>
        </p:spPr>
      </p:pic>
      <p:sp>
        <p:nvSpPr>
          <p:cNvPr id="5" name="TextBox 4"/>
          <p:cNvSpPr txBox="1"/>
          <p:nvPr/>
        </p:nvSpPr>
        <p:spPr>
          <a:xfrm>
            <a:off x="990600" y="228600"/>
            <a:ext cx="6324600" cy="3970318"/>
          </a:xfrm>
          <a:prstGeom prst="rect">
            <a:avLst/>
          </a:prstGeom>
          <a:noFill/>
        </p:spPr>
        <p:txBody>
          <a:bodyPr wrap="square" rtlCol="0">
            <a:spAutoFit/>
          </a:bodyPr>
          <a:lstStyle/>
          <a:p>
            <a:pPr>
              <a:buFont typeface="Wingdings" pitchFamily="2" charset="2"/>
              <a:buChar char="§"/>
            </a:pPr>
            <a:r>
              <a:rPr lang="en-US" sz="3600" dirty="0"/>
              <a:t>Many storm drains lead into our rivers and lakes, where most people get their drinking water </a:t>
            </a:r>
          </a:p>
          <a:p>
            <a:pPr>
              <a:buFont typeface="Wingdings" pitchFamily="2" charset="2"/>
              <a:buChar char="§"/>
            </a:pPr>
            <a:r>
              <a:rPr lang="en-US" sz="3600" dirty="0"/>
              <a:t>The water flowing through the drains is not filtered or processed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1.slideserve.com/2534994/storm-drains-and-pollution-n.jpg"/>
          <p:cNvPicPr>
            <a:picLocks noChangeAspect="1" noChangeArrowheads="1"/>
          </p:cNvPicPr>
          <p:nvPr/>
        </p:nvPicPr>
        <p:blipFill>
          <a:blip r:embed="rId2"/>
          <a:srcRect/>
          <a:stretch>
            <a:fillRect/>
          </a:stretch>
        </p:blipFill>
        <p:spPr bwMode="auto">
          <a:xfrm>
            <a:off x="1" y="0"/>
            <a:ext cx="9239304"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1.slideserve.com/2534994/what-are-the-consequences-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olsachica.org/wp-content/uploads/2016/08/ScienceWord-II-1024x768.jpg"/>
          <p:cNvPicPr>
            <a:picLocks noChangeAspect="1" noChangeArrowheads="1"/>
          </p:cNvPicPr>
          <p:nvPr/>
        </p:nvPicPr>
        <p:blipFill>
          <a:blip r:embed="rId2"/>
          <a:srcRect/>
          <a:stretch>
            <a:fillRect/>
          </a:stretch>
        </p:blipFill>
        <p:spPr bwMode="auto">
          <a:xfrm>
            <a:off x="381000" y="1447800"/>
            <a:ext cx="3886200" cy="3108960"/>
          </a:xfrm>
          <a:prstGeom prst="rect">
            <a:avLst/>
          </a:prstGeom>
          <a:noFill/>
        </p:spPr>
      </p:pic>
      <p:sp>
        <p:nvSpPr>
          <p:cNvPr id="2" name="TextBox 1">
            <a:extLst>
              <a:ext uri="{FF2B5EF4-FFF2-40B4-BE49-F238E27FC236}">
                <a16:creationId xmlns:a16="http://schemas.microsoft.com/office/drawing/2014/main" id="{3B02CC4E-D758-43F0-A12B-C56EDDC2D297}"/>
              </a:ext>
            </a:extLst>
          </p:cNvPr>
          <p:cNvSpPr txBox="1"/>
          <p:nvPr/>
        </p:nvSpPr>
        <p:spPr>
          <a:xfrm>
            <a:off x="685800" y="304800"/>
            <a:ext cx="7848600" cy="954107"/>
          </a:xfrm>
          <a:prstGeom prst="rect">
            <a:avLst/>
          </a:prstGeom>
          <a:noFill/>
        </p:spPr>
        <p:txBody>
          <a:bodyPr wrap="square" rtlCol="0">
            <a:spAutoFit/>
          </a:bodyPr>
          <a:lstStyle/>
          <a:p>
            <a:r>
              <a:rPr lang="en-US" sz="2800" dirty="0">
                <a:latin typeface="Arial Black" panose="020B0A04020102020204" pitchFamily="34" charset="0"/>
              </a:rPr>
              <a:t>Types of pollution that impact waterways through storm drains</a:t>
            </a:r>
          </a:p>
        </p:txBody>
      </p:sp>
      <p:pic>
        <p:nvPicPr>
          <p:cNvPr id="5" name="Picture 2" descr="https://tse4.mm.bing.net/th?id=OIP.r5y_b3VD9bSY7WfQxbIKugHaFj&amp;pid=15.1&amp;P=0&amp;w=206&amp;h=156">
            <a:extLst>
              <a:ext uri="{FF2B5EF4-FFF2-40B4-BE49-F238E27FC236}">
                <a16:creationId xmlns:a16="http://schemas.microsoft.com/office/drawing/2014/main" id="{07D49DB2-BD34-4995-9F7E-FD6ADD14A21D}"/>
              </a:ext>
            </a:extLst>
          </p:cNvPr>
          <p:cNvPicPr>
            <a:picLocks noChangeAspect="1" noChangeArrowheads="1"/>
          </p:cNvPicPr>
          <p:nvPr/>
        </p:nvPicPr>
        <p:blipFill>
          <a:blip r:embed="rId3"/>
          <a:srcRect/>
          <a:stretch>
            <a:fillRect/>
          </a:stretch>
        </p:blipFill>
        <p:spPr bwMode="auto">
          <a:xfrm>
            <a:off x="4419600" y="1447800"/>
            <a:ext cx="3810001" cy="3200400"/>
          </a:xfrm>
          <a:prstGeom prst="rect">
            <a:avLst/>
          </a:prstGeom>
          <a:noFill/>
        </p:spPr>
      </p:pic>
      <p:pic>
        <p:nvPicPr>
          <p:cNvPr id="4" name="Picture 2" descr="https://www.bayjournal.com/images/article_images/large/2015-05-cows.jpg">
            <a:extLst>
              <a:ext uri="{FF2B5EF4-FFF2-40B4-BE49-F238E27FC236}">
                <a16:creationId xmlns:a16="http://schemas.microsoft.com/office/drawing/2014/main" id="{3C06AFF9-F3E4-44D6-A1D8-F4EAFECF5F4B}"/>
              </a:ext>
            </a:extLst>
          </p:cNvPr>
          <p:cNvPicPr>
            <a:picLocks noChangeAspect="1" noChangeArrowheads="1"/>
          </p:cNvPicPr>
          <p:nvPr/>
        </p:nvPicPr>
        <p:blipFill>
          <a:blip r:embed="rId4"/>
          <a:srcRect/>
          <a:stretch>
            <a:fillRect/>
          </a:stretch>
        </p:blipFill>
        <p:spPr bwMode="auto">
          <a:xfrm>
            <a:off x="3294348" y="4328974"/>
            <a:ext cx="2899377" cy="2162452"/>
          </a:xfrm>
          <a:prstGeom prst="rect">
            <a:avLst/>
          </a:prstGeom>
          <a:noFill/>
        </p:spPr>
      </p:pic>
      <p:pic>
        <p:nvPicPr>
          <p:cNvPr id="6" name="Picture 4" descr="http://2.bp.blogspot.com/-Ku1bAaz0rgw/T2etdk_iy0I/AAAAAAAAAl0/TEeLfi8u1R4/s1600/Natural%2BTurf%2B-%2BAg%2Bpesticides.jpg">
            <a:extLst>
              <a:ext uri="{FF2B5EF4-FFF2-40B4-BE49-F238E27FC236}">
                <a16:creationId xmlns:a16="http://schemas.microsoft.com/office/drawing/2014/main" id="{BD6AD78E-3818-4228-8558-F01103592FFD}"/>
              </a:ext>
            </a:extLst>
          </p:cNvPr>
          <p:cNvPicPr>
            <a:picLocks noChangeAspect="1" noChangeArrowheads="1"/>
          </p:cNvPicPr>
          <p:nvPr/>
        </p:nvPicPr>
        <p:blipFill>
          <a:blip r:embed="rId5"/>
          <a:srcRect/>
          <a:stretch>
            <a:fillRect/>
          </a:stretch>
        </p:blipFill>
        <p:spPr bwMode="auto">
          <a:xfrm>
            <a:off x="375745" y="4408604"/>
            <a:ext cx="2766203" cy="2118552"/>
          </a:xfrm>
          <a:prstGeom prst="rect">
            <a:avLst/>
          </a:prstGeom>
          <a:noFill/>
        </p:spPr>
      </p:pic>
      <p:pic>
        <p:nvPicPr>
          <p:cNvPr id="7" name="Picture 2" descr="http://realneo.us/system/files/dog+pooping+in+lake.JPG">
            <a:extLst>
              <a:ext uri="{FF2B5EF4-FFF2-40B4-BE49-F238E27FC236}">
                <a16:creationId xmlns:a16="http://schemas.microsoft.com/office/drawing/2014/main" id="{85E2FC8A-03BB-49D7-9964-A016A42B4927}"/>
              </a:ext>
            </a:extLst>
          </p:cNvPr>
          <p:cNvPicPr>
            <a:picLocks noChangeAspect="1" noChangeArrowheads="1"/>
          </p:cNvPicPr>
          <p:nvPr/>
        </p:nvPicPr>
        <p:blipFill rotWithShape="1">
          <a:blip r:embed="rId6"/>
          <a:srcRect l="22055" t="-1463" r="17795" b="1463"/>
          <a:stretch/>
        </p:blipFill>
        <p:spPr bwMode="auto">
          <a:xfrm>
            <a:off x="6248400" y="4053880"/>
            <a:ext cx="2286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3928-8D87-4AE2-A6C1-1563801A008C}"/>
              </a:ext>
            </a:extLst>
          </p:cNvPr>
          <p:cNvSpPr>
            <a:spLocks noGrp="1"/>
          </p:cNvSpPr>
          <p:nvPr>
            <p:ph type="title"/>
          </p:nvPr>
        </p:nvSpPr>
        <p:spPr>
          <a:xfrm>
            <a:off x="228600" y="2895600"/>
            <a:ext cx="7239000" cy="3505200"/>
          </a:xfrm>
        </p:spPr>
        <p:txBody>
          <a:bodyPr>
            <a:noAutofit/>
          </a:bodyPr>
          <a:lstStyle/>
          <a:p>
            <a:r>
              <a:rPr lang="en-US" sz="2800" b="1" i="0" u="sng" dirty="0">
                <a:solidFill>
                  <a:srgbClr val="202124"/>
                </a:solidFill>
                <a:effectLst/>
                <a:latin typeface="Roboto" panose="02000000000000000000" pitchFamily="2" charset="0"/>
              </a:rPr>
              <a:t>Point-source pollution</a:t>
            </a:r>
            <a:r>
              <a:rPr lang="en-US" sz="2800" b="1" i="0" dirty="0">
                <a:solidFill>
                  <a:srgbClr val="202124"/>
                </a:solidFill>
                <a:effectLst/>
                <a:latin typeface="Roboto" panose="02000000000000000000" pitchFamily="2" charset="0"/>
              </a:rPr>
              <a:t> </a:t>
            </a:r>
            <a:r>
              <a:rPr lang="en-US" sz="2800" b="0" i="0" dirty="0">
                <a:solidFill>
                  <a:srgbClr val="202124"/>
                </a:solidFill>
                <a:effectLst/>
                <a:latin typeface="Roboto" panose="02000000000000000000" pitchFamily="2" charset="0"/>
              </a:rPr>
              <a:t>is easy to identify, </a:t>
            </a:r>
            <a:br>
              <a:rPr lang="en-US" sz="2800" b="0" i="0" dirty="0">
                <a:solidFill>
                  <a:srgbClr val="202124"/>
                </a:solidFill>
                <a:effectLst/>
                <a:latin typeface="Roboto" panose="02000000000000000000" pitchFamily="2" charset="0"/>
              </a:rPr>
            </a:br>
            <a:r>
              <a:rPr lang="en-US" sz="2800" b="0" i="0" dirty="0">
                <a:solidFill>
                  <a:srgbClr val="202124"/>
                </a:solidFill>
                <a:effectLst/>
                <a:latin typeface="Roboto" panose="02000000000000000000" pitchFamily="2" charset="0"/>
              </a:rPr>
              <a:t>it comes from a single place. </a:t>
            </a:r>
            <a:br>
              <a:rPr lang="en-US" sz="2800" b="0" i="0" dirty="0">
                <a:solidFill>
                  <a:srgbClr val="202124"/>
                </a:solidFill>
                <a:effectLst/>
                <a:latin typeface="Roboto" panose="02000000000000000000" pitchFamily="2" charset="0"/>
              </a:rPr>
            </a:br>
            <a:br>
              <a:rPr lang="en-US" sz="2800" b="0" i="0" dirty="0">
                <a:solidFill>
                  <a:srgbClr val="202124"/>
                </a:solidFill>
                <a:effectLst/>
                <a:latin typeface="Roboto" panose="02000000000000000000" pitchFamily="2" charset="0"/>
              </a:rPr>
            </a:br>
            <a:r>
              <a:rPr lang="en-US" sz="2800" b="1" i="0" u="sng" dirty="0">
                <a:solidFill>
                  <a:srgbClr val="202124"/>
                </a:solidFill>
                <a:effectLst/>
                <a:latin typeface="Roboto" panose="02000000000000000000" pitchFamily="2" charset="0"/>
              </a:rPr>
              <a:t>Nonpoint-source pollution </a:t>
            </a:r>
            <a:r>
              <a:rPr lang="en-US" sz="2800" i="0" dirty="0">
                <a:solidFill>
                  <a:srgbClr val="202124"/>
                </a:solidFill>
                <a:effectLst/>
                <a:latin typeface="Roboto" panose="02000000000000000000" pitchFamily="2" charset="0"/>
              </a:rPr>
              <a:t>is harder to identify and harder to address</a:t>
            </a:r>
            <a:r>
              <a:rPr lang="en-US" sz="2800" b="0" i="0" dirty="0">
                <a:solidFill>
                  <a:srgbClr val="202124"/>
                </a:solidFill>
                <a:effectLst/>
                <a:latin typeface="Roboto" panose="02000000000000000000" pitchFamily="2" charset="0"/>
              </a:rPr>
              <a:t>. It is pollution that comes from many places, all at once.</a:t>
            </a:r>
            <a:endParaRPr lang="en-US" sz="2800" dirty="0"/>
          </a:p>
        </p:txBody>
      </p:sp>
      <p:sp>
        <p:nvSpPr>
          <p:cNvPr id="3" name="Content Placeholder 2">
            <a:extLst>
              <a:ext uri="{FF2B5EF4-FFF2-40B4-BE49-F238E27FC236}">
                <a16:creationId xmlns:a16="http://schemas.microsoft.com/office/drawing/2014/main" id="{3CEC3EFC-41F4-4503-97A9-EA93A0146A35}"/>
              </a:ext>
            </a:extLst>
          </p:cNvPr>
          <p:cNvSpPr>
            <a:spLocks noGrp="1"/>
          </p:cNvSpPr>
          <p:nvPr>
            <p:ph idx="1"/>
          </p:nvPr>
        </p:nvSpPr>
        <p:spPr>
          <a:xfrm>
            <a:off x="228600" y="329816"/>
            <a:ext cx="6934200" cy="2743200"/>
          </a:xfrm>
        </p:spPr>
        <p:txBody>
          <a:bodyPr>
            <a:noAutofit/>
          </a:bodyPr>
          <a:lstStyle/>
          <a:p>
            <a:pPr marL="0" indent="0">
              <a:buNone/>
            </a:pPr>
            <a:r>
              <a:rPr lang="en-US" sz="2400" b="0" i="0" dirty="0">
                <a:solidFill>
                  <a:srgbClr val="000000"/>
                </a:solidFill>
                <a:effectLst/>
                <a:latin typeface="GeographEditWeb"/>
              </a:rPr>
              <a:t>Almost everything humans do, from growing food to manufacturing products to generating electricity, has the potential to release </a:t>
            </a:r>
            <a:r>
              <a:rPr lang="en-US" sz="2400" b="0" i="0" u="none" strike="noStrike" dirty="0">
                <a:solidFill>
                  <a:srgbClr val="000000"/>
                </a:solidFill>
                <a:effectLst/>
                <a:latin typeface="GeographEditWeb"/>
              </a:rPr>
              <a:t>pollution</a:t>
            </a:r>
            <a:r>
              <a:rPr lang="en-US" sz="2400" b="0" i="0" dirty="0">
                <a:solidFill>
                  <a:srgbClr val="000000"/>
                </a:solidFill>
                <a:effectLst/>
                <a:latin typeface="GeographEditWeb"/>
              </a:rPr>
              <a:t> into our waterways. </a:t>
            </a:r>
            <a:r>
              <a:rPr lang="en-US" sz="2400" dirty="0">
                <a:solidFill>
                  <a:srgbClr val="000000"/>
                </a:solidFill>
                <a:latin typeface="GeographEditWeb"/>
              </a:rPr>
              <a:t>People who are responsible for </a:t>
            </a:r>
            <a:r>
              <a:rPr lang="en-US" sz="2400" b="0" i="0" dirty="0">
                <a:solidFill>
                  <a:srgbClr val="000000"/>
                </a:solidFill>
                <a:effectLst/>
                <a:latin typeface="GeographEditWeb"/>
              </a:rPr>
              <a:t>protecting the environment identify two main categories of pollution: point-source and </a:t>
            </a:r>
            <a:r>
              <a:rPr lang="en-US" sz="2400" b="0" i="0" u="none" strike="noStrike" dirty="0">
                <a:solidFill>
                  <a:srgbClr val="000000"/>
                </a:solidFill>
                <a:effectLst/>
                <a:latin typeface="GeographEditWeb"/>
              </a:rPr>
              <a:t>nonpoint-source pollution</a:t>
            </a:r>
            <a:r>
              <a:rPr lang="en-US" sz="2400" b="0" i="0" dirty="0">
                <a:solidFill>
                  <a:srgbClr val="000000"/>
                </a:solidFill>
                <a:effectLst/>
                <a:latin typeface="GeographEditWeb"/>
              </a:rPr>
              <a:t>.</a:t>
            </a:r>
            <a:endParaRPr lang="en-US" sz="2400" dirty="0"/>
          </a:p>
        </p:txBody>
      </p:sp>
    </p:spTree>
    <p:extLst>
      <p:ext uri="{BB962C8B-B14F-4D97-AF65-F5344CB8AC3E}">
        <p14:creationId xmlns:p14="http://schemas.microsoft.com/office/powerpoint/2010/main" val="160070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113-71AC-43D3-ABBA-D23DE3CAAE73}"/>
              </a:ext>
            </a:extLst>
          </p:cNvPr>
          <p:cNvSpPr>
            <a:spLocks noGrp="1"/>
          </p:cNvSpPr>
          <p:nvPr>
            <p:ph type="title"/>
          </p:nvPr>
        </p:nvSpPr>
        <p:spPr/>
        <p:txBody>
          <a:bodyPr/>
          <a:lstStyle/>
          <a:p>
            <a:r>
              <a:rPr lang="en-US" b="1" dirty="0">
                <a:solidFill>
                  <a:schemeClr val="tx1"/>
                </a:solidFill>
              </a:rPr>
              <a:t>Point Source Pollution</a:t>
            </a:r>
          </a:p>
        </p:txBody>
      </p:sp>
      <p:sp>
        <p:nvSpPr>
          <p:cNvPr id="3" name="Content Placeholder 2">
            <a:extLst>
              <a:ext uri="{FF2B5EF4-FFF2-40B4-BE49-F238E27FC236}">
                <a16:creationId xmlns:a16="http://schemas.microsoft.com/office/drawing/2014/main" id="{2854887E-FE79-4D6D-99D2-EEFF32A146D3}"/>
              </a:ext>
            </a:extLst>
          </p:cNvPr>
          <p:cNvSpPr>
            <a:spLocks noGrp="1"/>
          </p:cNvSpPr>
          <p:nvPr>
            <p:ph idx="1"/>
          </p:nvPr>
        </p:nvSpPr>
        <p:spPr>
          <a:xfrm>
            <a:off x="609599" y="1752600"/>
            <a:ext cx="6347714" cy="4288763"/>
          </a:xfrm>
        </p:spPr>
        <p:txBody>
          <a:bodyPr>
            <a:noAutofit/>
          </a:bodyPr>
          <a:lstStyle/>
          <a:p>
            <a:r>
              <a:rPr lang="en-US" sz="2400" i="0" dirty="0">
                <a:solidFill>
                  <a:srgbClr val="202124"/>
                </a:solidFill>
                <a:effectLst/>
                <a:latin typeface="Roboto" panose="02000000000000000000" pitchFamily="2" charset="0"/>
              </a:rPr>
              <a:t>This type of pollution can be traced to a source such as sewage treatment plants; oil refineries; paper and pulp mills; chemical, golf </a:t>
            </a:r>
            <a:r>
              <a:rPr lang="en-US" sz="2400" dirty="0">
                <a:solidFill>
                  <a:srgbClr val="202124"/>
                </a:solidFill>
                <a:latin typeface="Roboto" panose="02000000000000000000" pitchFamily="2" charset="0"/>
              </a:rPr>
              <a:t>courses, </a:t>
            </a:r>
            <a:r>
              <a:rPr lang="en-US" sz="2400" i="0" dirty="0">
                <a:solidFill>
                  <a:srgbClr val="202124"/>
                </a:solidFill>
                <a:effectLst/>
                <a:latin typeface="Roboto" panose="02000000000000000000" pitchFamily="2" charset="0"/>
              </a:rPr>
              <a:t>automobiles, electronics manufacturers, farms and factories</a:t>
            </a:r>
            <a:r>
              <a:rPr lang="en-US" sz="2400" b="0" i="0" dirty="0">
                <a:solidFill>
                  <a:srgbClr val="202124"/>
                </a:solidFill>
                <a:effectLst/>
                <a:latin typeface="Roboto" panose="02000000000000000000" pitchFamily="2" charset="0"/>
              </a:rPr>
              <a:t>. </a:t>
            </a:r>
            <a:endParaRPr lang="en-US" sz="2400" dirty="0">
              <a:solidFill>
                <a:srgbClr val="202124"/>
              </a:solidFill>
              <a:latin typeface="Roboto" panose="02000000000000000000" pitchFamily="2" charset="0"/>
            </a:endParaRPr>
          </a:p>
          <a:p>
            <a:r>
              <a:rPr lang="en-US" sz="2400" b="0" i="0" dirty="0">
                <a:solidFill>
                  <a:srgbClr val="202124"/>
                </a:solidFill>
                <a:effectLst/>
                <a:latin typeface="Roboto" panose="02000000000000000000" pitchFamily="2" charset="0"/>
              </a:rPr>
              <a:t>The type of pollutants can include wastes, soils, rocks, chemicals, bacteria, suspended solids, heavy metals, pesticides, and more.</a:t>
            </a:r>
            <a:endParaRPr lang="en-US" sz="2400" dirty="0"/>
          </a:p>
        </p:txBody>
      </p:sp>
    </p:spTree>
    <p:extLst>
      <p:ext uri="{BB962C8B-B14F-4D97-AF65-F5344CB8AC3E}">
        <p14:creationId xmlns:p14="http://schemas.microsoft.com/office/powerpoint/2010/main" val="337280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113-71AC-43D3-ABBA-D23DE3CAAE73}"/>
              </a:ext>
            </a:extLst>
          </p:cNvPr>
          <p:cNvSpPr>
            <a:spLocks noGrp="1"/>
          </p:cNvSpPr>
          <p:nvPr>
            <p:ph type="title"/>
          </p:nvPr>
        </p:nvSpPr>
        <p:spPr/>
        <p:txBody>
          <a:bodyPr/>
          <a:lstStyle/>
          <a:p>
            <a:r>
              <a:rPr lang="en-US" b="1" dirty="0">
                <a:solidFill>
                  <a:schemeClr val="tx1"/>
                </a:solidFill>
              </a:rPr>
              <a:t>Nonpoint Source Pollution</a:t>
            </a:r>
          </a:p>
        </p:txBody>
      </p:sp>
      <p:sp>
        <p:nvSpPr>
          <p:cNvPr id="3" name="Content Placeholder 2">
            <a:extLst>
              <a:ext uri="{FF2B5EF4-FFF2-40B4-BE49-F238E27FC236}">
                <a16:creationId xmlns:a16="http://schemas.microsoft.com/office/drawing/2014/main" id="{2854887E-FE79-4D6D-99D2-EEFF32A146D3}"/>
              </a:ext>
            </a:extLst>
          </p:cNvPr>
          <p:cNvSpPr>
            <a:spLocks noGrp="1"/>
          </p:cNvSpPr>
          <p:nvPr>
            <p:ph idx="1"/>
          </p:nvPr>
        </p:nvSpPr>
        <p:spPr>
          <a:xfrm>
            <a:off x="609599" y="1524000"/>
            <a:ext cx="6347714" cy="4517363"/>
          </a:xfrm>
        </p:spPr>
        <p:txBody>
          <a:bodyPr>
            <a:noAutofit/>
          </a:bodyPr>
          <a:lstStyle/>
          <a:p>
            <a:r>
              <a:rPr lang="en-US" sz="2400" i="0" dirty="0">
                <a:solidFill>
                  <a:srgbClr val="202124"/>
                </a:solidFill>
                <a:effectLst/>
                <a:latin typeface="Roboto" panose="02000000000000000000" pitchFamily="2" charset="0"/>
              </a:rPr>
              <a:t>This type of pollution can’t be traced to a specific place or activity. It is produced from many sources and more difficult to stop. </a:t>
            </a:r>
          </a:p>
          <a:p>
            <a:pPr algn="l">
              <a:buFont typeface="Arial" panose="020B0604020202020204" pitchFamily="34" charset="0"/>
              <a:buChar char="•"/>
            </a:pPr>
            <a:r>
              <a:rPr lang="en-US" sz="2400" b="0" i="0" dirty="0">
                <a:solidFill>
                  <a:srgbClr val="202124"/>
                </a:solidFill>
                <a:effectLst/>
                <a:latin typeface="Roboto" panose="02000000000000000000" pitchFamily="2" charset="0"/>
              </a:rPr>
              <a:t>The type of pollutants can include:</a:t>
            </a:r>
          </a:p>
          <a:p>
            <a:pPr lvl="1">
              <a:buFont typeface="Arial" panose="020B0604020202020204" pitchFamily="34" charset="0"/>
              <a:buChar char="•"/>
            </a:pPr>
            <a:r>
              <a:rPr lang="en-US" sz="2200" b="0" i="0" dirty="0">
                <a:solidFill>
                  <a:srgbClr val="202124"/>
                </a:solidFill>
                <a:effectLst/>
                <a:latin typeface="Roboto" panose="02000000000000000000" pitchFamily="2" charset="0"/>
              </a:rPr>
              <a:t> Fertilizers, herbicides and insecticides from agricultural lands and residential areas.</a:t>
            </a:r>
          </a:p>
          <a:p>
            <a:pPr lvl="1">
              <a:buFont typeface="Arial" panose="020B0604020202020204" pitchFamily="34" charset="0"/>
              <a:buChar char="•"/>
            </a:pPr>
            <a:r>
              <a:rPr lang="en-US" sz="2200" b="0" i="0" dirty="0">
                <a:solidFill>
                  <a:srgbClr val="202124"/>
                </a:solidFill>
                <a:effectLst/>
                <a:latin typeface="Roboto" panose="02000000000000000000" pitchFamily="2" charset="0"/>
              </a:rPr>
              <a:t>Oil, grease and toxic chemicals from urban runoff and energy production.</a:t>
            </a:r>
          </a:p>
          <a:p>
            <a:pPr lvl="1">
              <a:buFont typeface="Arial" panose="020B0604020202020204" pitchFamily="34" charset="0"/>
              <a:buChar char="•"/>
            </a:pPr>
            <a:r>
              <a:rPr lang="en-US" sz="2200" b="0" i="0" dirty="0">
                <a:solidFill>
                  <a:srgbClr val="202124"/>
                </a:solidFill>
                <a:effectLst/>
                <a:latin typeface="Roboto" panose="02000000000000000000" pitchFamily="2" charset="0"/>
              </a:rPr>
              <a:t>Sediment from improperly managed construction sites, crop and forest lands, and eroding streambanks.</a:t>
            </a:r>
          </a:p>
          <a:p>
            <a:endParaRPr lang="en-US" sz="2400" dirty="0"/>
          </a:p>
        </p:txBody>
      </p:sp>
    </p:spTree>
    <p:extLst>
      <p:ext uri="{BB962C8B-B14F-4D97-AF65-F5344CB8AC3E}">
        <p14:creationId xmlns:p14="http://schemas.microsoft.com/office/powerpoint/2010/main" val="36485697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234</TotalTime>
  <Words>724</Words>
  <Application>Microsoft Office PowerPoint</Application>
  <PresentationFormat>On-screen Show (4:3)</PresentationFormat>
  <Paragraphs>43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GeographEditWeb</vt:lpstr>
      <vt:lpstr>Roboto</vt:lpstr>
      <vt:lpstr>Trebuchet MS</vt:lpstr>
      <vt:lpstr>Wingdings</vt:lpstr>
      <vt:lpstr>Wingdings 3</vt:lpstr>
      <vt:lpstr>Facet</vt:lpstr>
      <vt:lpstr>What are  these called?</vt:lpstr>
      <vt:lpstr>STORM DRAINS!</vt:lpstr>
      <vt:lpstr>PowerPoint Presentation</vt:lpstr>
      <vt:lpstr>PowerPoint Presentation</vt:lpstr>
      <vt:lpstr>PowerPoint Presentation</vt:lpstr>
      <vt:lpstr>PowerPoint Presentation</vt:lpstr>
      <vt:lpstr>Point-source pollution is easy to identify,  it comes from a single place.   Nonpoint-source pollution is harder to identify and harder to address. It is pollution that comes from many places, all at once.</vt:lpstr>
      <vt:lpstr>Point Source Pollution</vt:lpstr>
      <vt:lpstr>Nonpoint Source Pollution</vt:lpstr>
      <vt:lpstr>PowerPoint Presentation</vt:lpstr>
      <vt:lpstr>How to mark a storm drain</vt:lpstr>
      <vt:lpstr>How to mark a storm drain – continued</vt:lpstr>
      <vt:lpstr>How to mark a storm drain – continued</vt:lpstr>
      <vt:lpstr>How to mark a storm drain – continued</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DRAINS</dc:title>
  <dc:creator>Tiffany</dc:creator>
  <cp:lastModifiedBy>Tiffany Haworth</cp:lastModifiedBy>
  <cp:revision>24</cp:revision>
  <dcterms:created xsi:type="dcterms:W3CDTF">2018-06-18T22:10:57Z</dcterms:created>
  <dcterms:modified xsi:type="dcterms:W3CDTF">2021-08-04T19:26:48Z</dcterms:modified>
</cp:coreProperties>
</file>